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media/image10.jpeg" ContentType="image/jpeg"/>
  <Override PartName="/ppt/media/image5.png" ContentType="image/png"/>
  <Override PartName="/ppt/media/hdphoto2.wdp" ContentType="image/vnd.ms-photo"/>
  <Override PartName="/ppt/media/image9.png" ContentType="image/png"/>
  <Override PartName="/ppt/media/image11.jpeg" ContentType="image/jpeg"/>
  <Override PartName="/ppt/media/hdphoto1.wdp" ContentType="image/vnd.ms-photo"/>
  <Override PartName="/ppt/media/image16.jpeg" ContentType="image/jpeg"/>
  <Override PartName="/ppt/media/image18.png" ContentType="image/png"/>
  <Override PartName="/ppt/media/image15.png" ContentType="image/png"/>
  <Override PartName="/ppt/media/image14.png" ContentType="image/png"/>
  <Override PartName="/ppt/media/image13.jpeg" ContentType="image/jpeg"/>
  <Override PartName="/ppt/media/image4.png" ContentType="image/png"/>
  <Override PartName="/ppt/media/image12.jpeg" ContentType="image/jpeg"/>
  <Override PartName="/ppt/media/image6.png" ContentType="image/png"/>
  <Override PartName="/ppt/media/image1.png" ContentType="image/png"/>
  <Override PartName="/ppt/media/image2.png" ContentType="image/png"/>
  <Override PartName="/ppt/media/image17.jpeg" ContentType="image/jpeg"/>
  <Override PartName="/ppt/media/image3.png" ContentType="image/png"/>
  <Override PartName="/ppt/media/image7.png" ContentType="image/png"/>
  <Override PartName="/ppt/media/image8.png" ContentType="image/png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19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presProps" Target="presProps.xml"/>
</Relationships>
</file>

<file path=ppt/media/hdphoto1.wdp>
</file>

<file path=ppt/media/hdphoto2.wdp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jpe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D3B39EC-329D-4A34-B498-27DC4E280F2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A2BE1D4-9CD8-4287-8E77-8F513482652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7C9C036-090C-45B7-AFC3-29F9F38D545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59968D0-C2B7-41B3-B0A7-B2EBE6745DC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DB756B2-D1D6-4992-BAB8-2116A4B7B9B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8814323-9BC9-432F-A0B3-D5073E7D49F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26C23F7-7695-4F6D-AC49-159583F2CD4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8A7F2F0-9DC5-47D5-A152-CE0FFD1CBD4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9B0D247-E66E-4C85-ABED-F7FA5AB4EB5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3B8367B-C322-4FA1-AFD9-BB4BF7DBA8C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9B56F60-E91C-478F-A27D-F380C7E1E28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0702AF1-088E-4FAE-B5FC-84C8E0C6F65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A64DBF9-B7C5-4BBF-87D7-CD95753EA47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C8F037F-14DB-4893-98B4-E26BBF8EF99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839DCB5-E407-4B35-9AA1-45D333D2228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7D12203-FF57-41B9-8E31-9FA2632AD0C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533D72F-BA69-482E-824B-3E277335FE1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5C6B176-3D88-4595-AF9D-7B14C77D1A5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C14D204-9321-414F-8607-3E9F13CF284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B58966E-9C20-4203-9E7A-110098A9BB1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679056B-4C45-4C48-873D-A8094313254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0A77280-8990-4D43-9583-00DF505BB36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E7B5542-E97F-4162-8F51-8124720699E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D44FD4D-8229-47D1-B495-6E73F8D8784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BDC136E-DEBF-4B22-97A0-A2905871797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89F9081-21AB-4BD2-B4A1-BD364EC926D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0BDD7DBF-D982-4E5E-9C23-814A056C3A1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BEA2554-7BA9-4219-B5FA-6F34ED10FAD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5A8A663-FB1E-4109-B406-AC82669785E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9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0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1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2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59A2361-1C94-430C-88D4-82D5F045F9C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39D279-0F90-4F7A-808D-AC40DFB0A09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5512ED3-D57B-4EC1-BD16-EABC1C13420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03EDB6C-1375-4187-91E2-B0EC04E9AEE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C4DEC22-0AE2-4762-932A-B5D44BAF0BE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B8EA44C-3B24-4750-B712-7B3B81A3BA5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FC3B6FF-5701-48D6-9878-6C0AB807C00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grpSp>
        <p:nvGrpSpPr>
          <p:cNvPr id="1" name="Group 7"/>
          <p:cNvGrpSpPr/>
          <p:nvPr/>
        </p:nvGrpSpPr>
        <p:grpSpPr>
          <a:xfrm>
            <a:off x="-14400" y="0"/>
            <a:ext cx="12052800" cy="6856920"/>
            <a:chOff x="-14400" y="0"/>
            <a:chExt cx="12052800" cy="6856920"/>
          </a:xfrm>
        </p:grpSpPr>
        <p:grpSp>
          <p:nvGrpSpPr>
            <p:cNvPr id="2" name="Group 8"/>
            <p:cNvGrpSpPr/>
            <p:nvPr/>
          </p:nvGrpSpPr>
          <p:grpSpPr>
            <a:xfrm>
              <a:off x="-14400" y="0"/>
              <a:ext cx="1220040" cy="6856920"/>
              <a:chOff x="-14400" y="0"/>
              <a:chExt cx="1220040" cy="6856920"/>
            </a:xfrm>
          </p:grpSpPr>
          <p:sp>
            <p:nvSpPr>
              <p:cNvPr id="3" name="Rectangle 5"/>
              <p:cNvSpPr/>
              <p:nvPr/>
            </p:nvSpPr>
            <p:spPr>
              <a:xfrm>
                <a:off x="114480" y="4680"/>
                <a:ext cx="22680" cy="218016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" name="Freeform 6"/>
              <p:cNvSpPr/>
              <p:nvPr/>
            </p:nvSpPr>
            <p:spPr>
              <a:xfrm>
                <a:off x="33480" y="2176560"/>
                <a:ext cx="189360" cy="1893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" name="Freeform 7"/>
              <p:cNvSpPr/>
              <p:nvPr/>
            </p:nvSpPr>
            <p:spPr>
              <a:xfrm>
                <a:off x="28440" y="4021200"/>
                <a:ext cx="189360" cy="1879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" name="Freeform 8"/>
              <p:cNvSpPr/>
              <p:nvPr/>
            </p:nvSpPr>
            <p:spPr>
              <a:xfrm>
                <a:off x="200160" y="4680"/>
                <a:ext cx="368640" cy="181008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" name="Freeform 9"/>
              <p:cNvSpPr/>
              <p:nvPr/>
            </p:nvSpPr>
            <p:spPr>
              <a:xfrm>
                <a:off x="503280" y="1801800"/>
                <a:ext cx="189360" cy="1879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" name="Freeform 10"/>
              <p:cNvSpPr/>
              <p:nvPr/>
            </p:nvSpPr>
            <p:spPr>
              <a:xfrm>
                <a:off x="285840" y="4680"/>
                <a:ext cx="368640" cy="142920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" name="Freeform 11"/>
              <p:cNvSpPr/>
              <p:nvPr/>
            </p:nvSpPr>
            <p:spPr>
              <a:xfrm>
                <a:off x="546120" y="0"/>
                <a:ext cx="151200" cy="91188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" name="Freeform 12"/>
              <p:cNvSpPr/>
              <p:nvPr/>
            </p:nvSpPr>
            <p:spPr>
              <a:xfrm>
                <a:off x="588960" y="1420920"/>
                <a:ext cx="189360" cy="1893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" name="Freeform 13"/>
              <p:cNvSpPr/>
              <p:nvPr/>
            </p:nvSpPr>
            <p:spPr>
              <a:xfrm>
                <a:off x="588960" y="903240"/>
                <a:ext cx="189360" cy="1893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" name="Freeform 14"/>
              <p:cNvSpPr/>
              <p:nvPr/>
            </p:nvSpPr>
            <p:spPr>
              <a:xfrm>
                <a:off x="641520" y="0"/>
                <a:ext cx="421200" cy="52596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" name="Freeform 15"/>
              <p:cNvSpPr/>
              <p:nvPr/>
            </p:nvSpPr>
            <p:spPr>
              <a:xfrm>
                <a:off x="1020600" y="488880"/>
                <a:ext cx="160920" cy="14652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" name="Freeform 17"/>
              <p:cNvSpPr/>
              <p:nvPr/>
            </p:nvSpPr>
            <p:spPr>
              <a:xfrm>
                <a:off x="9360" y="1801800"/>
                <a:ext cx="122760" cy="12600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" name="Freeform 18"/>
              <p:cNvSpPr/>
              <p:nvPr/>
            </p:nvSpPr>
            <p:spPr>
              <a:xfrm>
                <a:off x="-9360" y="3549600"/>
                <a:ext cx="146520" cy="47988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" name="Freeform 19"/>
              <p:cNvSpPr/>
              <p:nvPr/>
            </p:nvSpPr>
            <p:spPr>
              <a:xfrm>
                <a:off x="128520" y="1382760"/>
                <a:ext cx="141840" cy="47520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" name="Freeform 20"/>
              <p:cNvSpPr/>
              <p:nvPr/>
            </p:nvSpPr>
            <p:spPr>
              <a:xfrm>
                <a:off x="204840" y="1849320"/>
                <a:ext cx="113400" cy="10692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" name="Rectangle 21"/>
              <p:cNvSpPr/>
              <p:nvPr/>
            </p:nvSpPr>
            <p:spPr>
              <a:xfrm>
                <a:off x="133200" y="4662360"/>
                <a:ext cx="22680" cy="218016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" name="Freeform 22"/>
              <p:cNvSpPr/>
              <p:nvPr/>
            </p:nvSpPr>
            <p:spPr>
              <a:xfrm>
                <a:off x="223920" y="5041800"/>
                <a:ext cx="368640" cy="180072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" name="Freeform 23"/>
              <p:cNvSpPr/>
              <p:nvPr/>
            </p:nvSpPr>
            <p:spPr>
              <a:xfrm>
                <a:off x="52560" y="4481640"/>
                <a:ext cx="189360" cy="1893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" name="Freeform 24"/>
              <p:cNvSpPr/>
              <p:nvPr/>
            </p:nvSpPr>
            <p:spPr>
              <a:xfrm>
                <a:off x="-14400" y="5627520"/>
                <a:ext cx="84600" cy="121500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" name="Freeform 25"/>
              <p:cNvSpPr/>
              <p:nvPr/>
            </p:nvSpPr>
            <p:spPr>
              <a:xfrm>
                <a:off x="527040" y="4867200"/>
                <a:ext cx="189360" cy="1879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" name="Freeform 26"/>
              <p:cNvSpPr/>
              <p:nvPr/>
            </p:nvSpPr>
            <p:spPr>
              <a:xfrm>
                <a:off x="309600" y="5423040"/>
                <a:ext cx="373680" cy="142452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" name="Freeform 27"/>
              <p:cNvSpPr/>
              <p:nvPr/>
            </p:nvSpPr>
            <p:spPr>
              <a:xfrm>
                <a:off x="569880" y="5945040"/>
                <a:ext cx="151200" cy="91188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" name="Freeform 28"/>
              <p:cNvSpPr/>
              <p:nvPr/>
            </p:nvSpPr>
            <p:spPr>
              <a:xfrm>
                <a:off x="612720" y="5246640"/>
                <a:ext cx="189360" cy="1893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" name="Freeform 29"/>
              <p:cNvSpPr/>
              <p:nvPr/>
            </p:nvSpPr>
            <p:spPr>
              <a:xfrm>
                <a:off x="612720" y="5764320"/>
                <a:ext cx="189360" cy="1893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8" name="Freeform 30"/>
              <p:cNvSpPr/>
              <p:nvPr/>
            </p:nvSpPr>
            <p:spPr>
              <a:xfrm>
                <a:off x="669960" y="6330960"/>
                <a:ext cx="416520" cy="51660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" name="Freeform 31"/>
              <p:cNvSpPr/>
              <p:nvPr/>
            </p:nvSpPr>
            <p:spPr>
              <a:xfrm>
                <a:off x="1049400" y="6221520"/>
                <a:ext cx="156240" cy="14652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30" name="Group 9"/>
            <p:cNvGrpSpPr/>
            <p:nvPr/>
          </p:nvGrpSpPr>
          <p:grpSpPr>
            <a:xfrm>
              <a:off x="11364840" y="0"/>
              <a:ext cx="673560" cy="6847560"/>
              <a:chOff x="11364840" y="0"/>
              <a:chExt cx="673560" cy="6847560"/>
            </a:xfrm>
          </p:grpSpPr>
          <p:sp>
            <p:nvSpPr>
              <p:cNvPr id="31" name="Freeform 32"/>
              <p:cNvSpPr/>
              <p:nvPr/>
            </p:nvSpPr>
            <p:spPr>
              <a:xfrm>
                <a:off x="11484000" y="0"/>
                <a:ext cx="416520" cy="51156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" name="Freeform 33"/>
              <p:cNvSpPr/>
              <p:nvPr/>
            </p:nvSpPr>
            <p:spPr>
              <a:xfrm>
                <a:off x="11364840" y="474840"/>
                <a:ext cx="156240" cy="15120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" name="Freeform 34"/>
              <p:cNvSpPr/>
              <p:nvPr/>
            </p:nvSpPr>
            <p:spPr>
              <a:xfrm>
                <a:off x="11631600" y="1539720"/>
                <a:ext cx="187920" cy="1893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" name="Freeform 35"/>
              <p:cNvSpPr/>
              <p:nvPr/>
            </p:nvSpPr>
            <p:spPr>
              <a:xfrm>
                <a:off x="11531520" y="5694480"/>
                <a:ext cx="297360" cy="115308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" name="Freeform 36"/>
              <p:cNvSpPr/>
              <p:nvPr/>
            </p:nvSpPr>
            <p:spPr>
              <a:xfrm>
                <a:off x="11773080" y="5551560"/>
                <a:ext cx="156240" cy="15444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" name="Freeform 37"/>
              <p:cNvSpPr/>
              <p:nvPr/>
            </p:nvSpPr>
            <p:spPr>
              <a:xfrm>
                <a:off x="11711160" y="4680"/>
                <a:ext cx="303840" cy="154368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" name="Freeform 38"/>
              <p:cNvSpPr/>
              <p:nvPr/>
            </p:nvSpPr>
            <p:spPr>
              <a:xfrm>
                <a:off x="11636280" y="4867200"/>
                <a:ext cx="187920" cy="1879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" name="Freeform 39"/>
              <p:cNvSpPr/>
              <p:nvPr/>
            </p:nvSpPr>
            <p:spPr>
              <a:xfrm>
                <a:off x="11441160" y="5046840"/>
                <a:ext cx="306720" cy="180072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" name="Freeform 40"/>
              <p:cNvSpPr/>
              <p:nvPr/>
            </p:nvSpPr>
            <p:spPr>
              <a:xfrm>
                <a:off x="11849040" y="6416640"/>
                <a:ext cx="189360" cy="1879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" name="Rectangle 41"/>
              <p:cNvSpPr/>
              <p:nvPr/>
            </p:nvSpPr>
            <p:spPr>
              <a:xfrm>
                <a:off x="11939760" y="6595920"/>
                <a:ext cx="22680" cy="25128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pic>
        <p:nvPicPr>
          <p:cNvPr id="41" name="Picture 2" descr="\\DROBO-FS\QuickDrops\JB\PPTX NG\Droplets\LightingOverlay.png"/>
          <p:cNvPicPr/>
          <p:nvPr/>
        </p:nvPicPr>
        <p:blipFill>
          <a:blip r:embed="rId4">
            <a:alphaModFix amt="30000"/>
          </a:blip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grpSp>
        <p:nvGrpSpPr>
          <p:cNvPr id="42" name="Group 10"/>
          <p:cNvGrpSpPr/>
          <p:nvPr/>
        </p:nvGrpSpPr>
        <p:grpSpPr>
          <a:xfrm>
            <a:off x="0" y="0"/>
            <a:ext cx="2304000" cy="6856920"/>
            <a:chOff x="0" y="0"/>
            <a:chExt cx="2304000" cy="6856920"/>
          </a:xfrm>
        </p:grpSpPr>
        <p:sp>
          <p:nvSpPr>
            <p:cNvPr id="43" name="Rectangle 5"/>
            <p:cNvSpPr/>
            <p:nvPr/>
          </p:nvSpPr>
          <p:spPr>
            <a:xfrm>
              <a:off x="1209600" y="4680"/>
              <a:ext cx="22680" cy="218016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" name="Freeform 6"/>
            <p:cNvSpPr/>
            <p:nvPr/>
          </p:nvSpPr>
          <p:spPr>
            <a:xfrm>
              <a:off x="1128600" y="2176560"/>
              <a:ext cx="189360" cy="1893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" name="Freeform 7"/>
            <p:cNvSpPr/>
            <p:nvPr/>
          </p:nvSpPr>
          <p:spPr>
            <a:xfrm>
              <a:off x="1123920" y="4021200"/>
              <a:ext cx="189360" cy="18792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" name="Rectangle 8"/>
            <p:cNvSpPr/>
            <p:nvPr/>
          </p:nvSpPr>
          <p:spPr>
            <a:xfrm>
              <a:off x="414360" y="9360"/>
              <a:ext cx="27360" cy="448056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" name="Freeform 9"/>
            <p:cNvSpPr/>
            <p:nvPr/>
          </p:nvSpPr>
          <p:spPr>
            <a:xfrm>
              <a:off x="333360" y="4481640"/>
              <a:ext cx="189360" cy="1893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" name="Freeform 10"/>
            <p:cNvSpPr/>
            <p:nvPr/>
          </p:nvSpPr>
          <p:spPr>
            <a:xfrm>
              <a:off x="190440" y="9360"/>
              <a:ext cx="151200" cy="906840"/>
            </a:xfrm>
            <a:custGeom>
              <a:avLst/>
              <a:gdLst/>
              <a:ah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" name="Freeform 11"/>
            <p:cNvSpPr/>
            <p:nvPr/>
          </p:nvSpPr>
          <p:spPr>
            <a:xfrm>
              <a:off x="1290600" y="14400"/>
              <a:ext cx="375120" cy="1800720"/>
            </a:xfrm>
            <a:custGeom>
              <a:avLst/>
              <a:gdLst/>
              <a:ahLst/>
              <a:rect l="l" t="t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" name="Freeform 12"/>
            <p:cNvSpPr/>
            <p:nvPr/>
          </p:nvSpPr>
          <p:spPr>
            <a:xfrm>
              <a:off x="1600200" y="1801800"/>
              <a:ext cx="189360" cy="18792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" name="Freeform 13"/>
            <p:cNvSpPr/>
            <p:nvPr/>
          </p:nvSpPr>
          <p:spPr>
            <a:xfrm>
              <a:off x="1380960" y="9360"/>
              <a:ext cx="370440" cy="1424520"/>
            </a:xfrm>
            <a:custGeom>
              <a:avLst/>
              <a:gdLst/>
              <a:ahLst/>
              <a:rect l="l" t="t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" name="Freeform 14"/>
            <p:cNvSpPr/>
            <p:nvPr/>
          </p:nvSpPr>
          <p:spPr>
            <a:xfrm>
              <a:off x="1643040" y="0"/>
              <a:ext cx="151200" cy="91188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" name="Freeform 15"/>
            <p:cNvSpPr/>
            <p:nvPr/>
          </p:nvSpPr>
          <p:spPr>
            <a:xfrm>
              <a:off x="1685880" y="1420920"/>
              <a:ext cx="189360" cy="1893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" name="Freeform 16"/>
            <p:cNvSpPr/>
            <p:nvPr/>
          </p:nvSpPr>
          <p:spPr>
            <a:xfrm>
              <a:off x="1685880" y="903240"/>
              <a:ext cx="189360" cy="1893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" name="Freeform 17"/>
            <p:cNvSpPr/>
            <p:nvPr/>
          </p:nvSpPr>
          <p:spPr>
            <a:xfrm>
              <a:off x="1743120" y="4680"/>
              <a:ext cx="417960" cy="521280"/>
            </a:xfrm>
            <a:custGeom>
              <a:avLst/>
              <a:gdLst/>
              <a:ahLst/>
              <a:rect l="l" t="t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" name="Freeform 18"/>
            <p:cNvSpPr/>
            <p:nvPr/>
          </p:nvSpPr>
          <p:spPr>
            <a:xfrm>
              <a:off x="2119320" y="488880"/>
              <a:ext cx="160920" cy="14652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" name="Freeform 19"/>
            <p:cNvSpPr/>
            <p:nvPr/>
          </p:nvSpPr>
          <p:spPr>
            <a:xfrm>
              <a:off x="952560" y="4680"/>
              <a:ext cx="151200" cy="906840"/>
            </a:xfrm>
            <a:custGeom>
              <a:avLst/>
              <a:gdLst/>
              <a:ah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" name="Freeform 20"/>
            <p:cNvSpPr/>
            <p:nvPr/>
          </p:nvSpPr>
          <p:spPr>
            <a:xfrm>
              <a:off x="866880" y="903240"/>
              <a:ext cx="189360" cy="1893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" name="Freeform 21"/>
            <p:cNvSpPr/>
            <p:nvPr/>
          </p:nvSpPr>
          <p:spPr>
            <a:xfrm>
              <a:off x="890640" y="1554120"/>
              <a:ext cx="189360" cy="1893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" name="Freeform 22"/>
            <p:cNvSpPr/>
            <p:nvPr/>
          </p:nvSpPr>
          <p:spPr>
            <a:xfrm>
              <a:off x="738360" y="5622840"/>
              <a:ext cx="336960" cy="1215000"/>
            </a:xfrm>
            <a:custGeom>
              <a:avLst/>
              <a:gdLst/>
              <a:ahLst/>
              <a:rect l="l" t="t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" name="Freeform 23"/>
            <p:cNvSpPr/>
            <p:nvPr/>
          </p:nvSpPr>
          <p:spPr>
            <a:xfrm>
              <a:off x="647640" y="5479920"/>
              <a:ext cx="156240" cy="156240"/>
            </a:xfrm>
            <a:custGeom>
              <a:avLst/>
              <a:gdLst/>
              <a:ahLst/>
              <a:rect l="l" t="t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" name="Freeform 24"/>
            <p:cNvSpPr/>
            <p:nvPr/>
          </p:nvSpPr>
          <p:spPr>
            <a:xfrm>
              <a:off x="66600" y="903240"/>
              <a:ext cx="189360" cy="1893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" name="Freeform 25"/>
            <p:cNvSpPr/>
            <p:nvPr/>
          </p:nvSpPr>
          <p:spPr>
            <a:xfrm>
              <a:off x="0" y="3897360"/>
              <a:ext cx="132120" cy="265680"/>
            </a:xfrm>
            <a:custGeom>
              <a:avLst/>
              <a:gdLst/>
              <a:ahLst/>
              <a:rect l="l" t="t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" name="Freeform 26"/>
            <p:cNvSpPr/>
            <p:nvPr/>
          </p:nvSpPr>
          <p:spPr>
            <a:xfrm>
              <a:off x="66600" y="4149720"/>
              <a:ext cx="189360" cy="18792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" name="Freeform 27"/>
            <p:cNvSpPr/>
            <p:nvPr/>
          </p:nvSpPr>
          <p:spPr>
            <a:xfrm>
              <a:off x="0" y="1644480"/>
              <a:ext cx="132120" cy="268920"/>
            </a:xfrm>
            <a:custGeom>
              <a:avLst/>
              <a:gdLst/>
              <a:ahLst/>
              <a:rect l="l" t="t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" name="Freeform 28"/>
            <p:cNvSpPr/>
            <p:nvPr/>
          </p:nvSpPr>
          <p:spPr>
            <a:xfrm>
              <a:off x="66600" y="1468440"/>
              <a:ext cx="189360" cy="1893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" name="Freeform 29"/>
            <p:cNvSpPr/>
            <p:nvPr/>
          </p:nvSpPr>
          <p:spPr>
            <a:xfrm>
              <a:off x="695160" y="4680"/>
              <a:ext cx="308520" cy="1557720"/>
            </a:xfrm>
            <a:custGeom>
              <a:avLst/>
              <a:gdLst/>
              <a:ahLst/>
              <a:rect l="l" t="t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" name="Freeform 30"/>
            <p:cNvSpPr/>
            <p:nvPr/>
          </p:nvSpPr>
          <p:spPr>
            <a:xfrm>
              <a:off x="57240" y="4881600"/>
              <a:ext cx="189360" cy="18792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" name="Freeform 31"/>
            <p:cNvSpPr/>
            <p:nvPr/>
          </p:nvSpPr>
          <p:spPr>
            <a:xfrm>
              <a:off x="138240" y="5060880"/>
              <a:ext cx="303840" cy="1776960"/>
            </a:xfrm>
            <a:custGeom>
              <a:avLst/>
              <a:gdLst/>
              <a:ahLst/>
              <a:rect l="l" t="t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" name="Freeform 32"/>
            <p:cNvSpPr/>
            <p:nvPr/>
          </p:nvSpPr>
          <p:spPr>
            <a:xfrm>
              <a:off x="561960" y="6431040"/>
              <a:ext cx="189360" cy="18792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" name="Rectangle 33"/>
            <p:cNvSpPr/>
            <p:nvPr/>
          </p:nvSpPr>
          <p:spPr>
            <a:xfrm>
              <a:off x="642960" y="6610320"/>
              <a:ext cx="22680" cy="2419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" name="Freeform 34"/>
            <p:cNvSpPr/>
            <p:nvPr/>
          </p:nvSpPr>
          <p:spPr>
            <a:xfrm>
              <a:off x="76320" y="6431040"/>
              <a:ext cx="189360" cy="18792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" name="Freeform 35"/>
            <p:cNvSpPr/>
            <p:nvPr/>
          </p:nvSpPr>
          <p:spPr>
            <a:xfrm>
              <a:off x="0" y="5978520"/>
              <a:ext cx="189360" cy="460800"/>
            </a:xfrm>
            <a:custGeom>
              <a:avLst/>
              <a:gdLst/>
              <a:ahLst/>
              <a:rect l="l" t="t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" name="Freeform 36"/>
            <p:cNvSpPr/>
            <p:nvPr/>
          </p:nvSpPr>
          <p:spPr>
            <a:xfrm>
              <a:off x="1014480" y="1801800"/>
              <a:ext cx="213120" cy="754560"/>
            </a:xfrm>
            <a:custGeom>
              <a:avLst/>
              <a:gdLst/>
              <a:ahLst/>
              <a:rect l="l" t="t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" name="Freeform 37"/>
            <p:cNvSpPr/>
            <p:nvPr/>
          </p:nvSpPr>
          <p:spPr>
            <a:xfrm>
              <a:off x="938160" y="2548080"/>
              <a:ext cx="165600" cy="159120"/>
            </a:xfrm>
            <a:custGeom>
              <a:avLst/>
              <a:gdLst/>
              <a:ahLst/>
              <a:rect l="l" t="t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" name="Freeform 38"/>
            <p:cNvSpPr/>
            <p:nvPr/>
          </p:nvSpPr>
          <p:spPr>
            <a:xfrm>
              <a:off x="595440" y="4680"/>
              <a:ext cx="637200" cy="4024800"/>
            </a:xfrm>
            <a:custGeom>
              <a:avLst/>
              <a:gdLst/>
              <a:ahLst/>
              <a:rect l="l" t="t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" name="Freeform 39"/>
            <p:cNvSpPr/>
            <p:nvPr/>
          </p:nvSpPr>
          <p:spPr>
            <a:xfrm>
              <a:off x="1224000" y="1382760"/>
              <a:ext cx="141840" cy="47520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" name="Freeform 40"/>
            <p:cNvSpPr/>
            <p:nvPr/>
          </p:nvSpPr>
          <p:spPr>
            <a:xfrm>
              <a:off x="1300320" y="1849320"/>
              <a:ext cx="108360" cy="106920"/>
            </a:xfrm>
            <a:custGeom>
              <a:avLst/>
              <a:gdLst/>
              <a:ah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" name="Freeform 41"/>
            <p:cNvSpPr/>
            <p:nvPr/>
          </p:nvSpPr>
          <p:spPr>
            <a:xfrm>
              <a:off x="281160" y="3417840"/>
              <a:ext cx="141840" cy="473760"/>
            </a:xfrm>
            <a:custGeom>
              <a:avLst/>
              <a:gdLst/>
              <a:ahLst/>
              <a:rect l="l" t="t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" name="Freeform 42"/>
            <p:cNvSpPr/>
            <p:nvPr/>
          </p:nvSpPr>
          <p:spPr>
            <a:xfrm>
              <a:off x="237960" y="3882960"/>
              <a:ext cx="108360" cy="108360"/>
            </a:xfrm>
            <a:custGeom>
              <a:avLst/>
              <a:gdLst/>
              <a:ahLst/>
              <a:rect l="l" t="t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" name="Freeform 43"/>
            <p:cNvSpPr/>
            <p:nvPr/>
          </p:nvSpPr>
          <p:spPr>
            <a:xfrm>
              <a:off x="4680" y="2166840"/>
              <a:ext cx="113400" cy="451440"/>
            </a:xfrm>
            <a:custGeom>
              <a:avLst/>
              <a:gdLst/>
              <a:ahLst/>
              <a:rect l="l" t="t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" name="Freeform 44"/>
            <p:cNvSpPr/>
            <p:nvPr/>
          </p:nvSpPr>
          <p:spPr>
            <a:xfrm>
              <a:off x="52560" y="2066760"/>
              <a:ext cx="108360" cy="108360"/>
            </a:xfrm>
            <a:custGeom>
              <a:avLst/>
              <a:gdLst/>
              <a:ah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" name="Rectangle 45"/>
            <p:cNvSpPr/>
            <p:nvPr/>
          </p:nvSpPr>
          <p:spPr>
            <a:xfrm>
              <a:off x="1228680" y="4662360"/>
              <a:ext cx="22680" cy="218016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" name="Freeform 46"/>
            <p:cNvSpPr/>
            <p:nvPr/>
          </p:nvSpPr>
          <p:spPr>
            <a:xfrm>
              <a:off x="1319040" y="5041800"/>
              <a:ext cx="370440" cy="1800720"/>
            </a:xfrm>
            <a:custGeom>
              <a:avLst/>
              <a:gdLst/>
              <a:ahLst/>
              <a:rect l="l" t="t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" name="Freeform 47"/>
            <p:cNvSpPr/>
            <p:nvPr/>
          </p:nvSpPr>
          <p:spPr>
            <a:xfrm>
              <a:off x="1147680" y="4481640"/>
              <a:ext cx="189360" cy="1893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" name="Freeform 48"/>
            <p:cNvSpPr/>
            <p:nvPr/>
          </p:nvSpPr>
          <p:spPr>
            <a:xfrm>
              <a:off x="819000" y="3983040"/>
              <a:ext cx="346680" cy="2859480"/>
            </a:xfrm>
            <a:custGeom>
              <a:avLst/>
              <a:gdLst/>
              <a:ahLst/>
              <a:rect l="l" t="t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7" name="Freeform 49"/>
            <p:cNvSpPr/>
            <p:nvPr/>
          </p:nvSpPr>
          <p:spPr>
            <a:xfrm>
              <a:off x="728640" y="3807000"/>
              <a:ext cx="189360" cy="1893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8" name="Freeform 50"/>
            <p:cNvSpPr/>
            <p:nvPr/>
          </p:nvSpPr>
          <p:spPr>
            <a:xfrm>
              <a:off x="1623960" y="4867200"/>
              <a:ext cx="189360" cy="18792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" name="Freeform 51"/>
            <p:cNvSpPr/>
            <p:nvPr/>
          </p:nvSpPr>
          <p:spPr>
            <a:xfrm>
              <a:off x="1405080" y="5423040"/>
              <a:ext cx="370440" cy="1424520"/>
            </a:xfrm>
            <a:custGeom>
              <a:avLst/>
              <a:gdLst/>
              <a:ahLst/>
              <a:rect l="l" t="t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" name="Freeform 52"/>
            <p:cNvSpPr/>
            <p:nvPr/>
          </p:nvSpPr>
          <p:spPr>
            <a:xfrm>
              <a:off x="1666800" y="5945040"/>
              <a:ext cx="151200" cy="91188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" name="Freeform 53"/>
            <p:cNvSpPr/>
            <p:nvPr/>
          </p:nvSpPr>
          <p:spPr>
            <a:xfrm>
              <a:off x="1709640" y="5246640"/>
              <a:ext cx="189360" cy="1893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" name="Freeform 54"/>
            <p:cNvSpPr/>
            <p:nvPr/>
          </p:nvSpPr>
          <p:spPr>
            <a:xfrm>
              <a:off x="1709640" y="5764320"/>
              <a:ext cx="189360" cy="1893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" name="Freeform 55"/>
            <p:cNvSpPr/>
            <p:nvPr/>
          </p:nvSpPr>
          <p:spPr>
            <a:xfrm>
              <a:off x="1766880" y="6330960"/>
              <a:ext cx="417960" cy="525960"/>
            </a:xfrm>
            <a:custGeom>
              <a:avLst/>
              <a:gdLst/>
              <a:ahLst/>
              <a:rect l="l" t="t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" name="Freeform 56"/>
            <p:cNvSpPr/>
            <p:nvPr/>
          </p:nvSpPr>
          <p:spPr>
            <a:xfrm>
              <a:off x="2147760" y="6221520"/>
              <a:ext cx="156240" cy="14652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" name="Freeform 57"/>
            <p:cNvSpPr/>
            <p:nvPr/>
          </p:nvSpPr>
          <p:spPr>
            <a:xfrm>
              <a:off x="504720" y="9360"/>
              <a:ext cx="232200" cy="5102640"/>
            </a:xfrm>
            <a:custGeom>
              <a:avLst/>
              <a:gdLst/>
              <a:ahLst/>
              <a:rect l="l" t="t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6" name="Freeform 58"/>
            <p:cNvSpPr/>
            <p:nvPr/>
          </p:nvSpPr>
          <p:spPr>
            <a:xfrm>
              <a:off x="633240" y="5103720"/>
              <a:ext cx="184680" cy="184680"/>
            </a:xfrm>
            <a:custGeom>
              <a:avLst/>
              <a:gdLst/>
              <a:ahLst/>
              <a:rect l="l" t="t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IN" sz="1800" spc="-1" strike="noStrike">
                <a:latin typeface="Arial"/>
              </a:rPr>
              <a:t>Click to edit the title text format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Click to edit the outline text format</a:t>
            </a:r>
            <a:endParaRPr b="0" lang="en-IN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Second Outline Level</a:t>
            </a:r>
            <a:endParaRPr b="0" lang="en-IN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Third Outline Level</a:t>
            </a:r>
            <a:endParaRPr b="0" lang="en-IN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Fourth Outline Level</a:t>
            </a:r>
            <a:endParaRPr b="0" lang="en-IN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Fifth Outline Level</a:t>
            </a:r>
            <a:endParaRPr b="0" lang="en-IN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Sixth Outline Level</a:t>
            </a:r>
            <a:endParaRPr b="0" lang="en-IN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Seventh Outline Level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ftr" idx="1"/>
          </p:nvPr>
        </p:nvSpPr>
        <p:spPr>
          <a:xfrm>
            <a:off x="1876320" y="5410080"/>
            <a:ext cx="512388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sldNum" idx="2"/>
          </p:nvPr>
        </p:nvSpPr>
        <p:spPr>
          <a:xfrm>
            <a:off x="9896760" y="5410080"/>
            <a:ext cx="77004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050" spc="-1" strike="noStrike">
                <a:solidFill>
                  <a:srgbClr val="ffffff"/>
                </a:solidFill>
                <a:latin typeface="Tw Cen M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D8824CE-BCAF-403D-86EE-FD7DFBB07998}" type="slidenum">
              <a:rPr b="0" lang="en-US" sz="1050" spc="-1" strike="noStrike">
                <a:solidFill>
                  <a:srgbClr val="ffffff"/>
                </a:solidFill>
                <a:latin typeface="Tw Cen MT"/>
              </a:rPr>
              <a:t>&lt;number&gt;</a:t>
            </a:fld>
            <a:endParaRPr b="0" lang="en-IN" sz="1050" spc="-1" strike="noStrike">
              <a:latin typeface="Times New Roman"/>
            </a:endParaRPr>
          </a:p>
        </p:txBody>
      </p:sp>
      <p:sp>
        <p:nvSpPr>
          <p:cNvPr id="101" name="PlaceHolder 5"/>
          <p:cNvSpPr>
            <a:spLocks noGrp="1"/>
          </p:cNvSpPr>
          <p:nvPr>
            <p:ph type="dt" idx="3"/>
          </p:nvPr>
        </p:nvSpPr>
        <p:spPr>
          <a:xfrm>
            <a:off x="7077600" y="541008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grpSp>
        <p:nvGrpSpPr>
          <p:cNvPr id="139" name="Group 7"/>
          <p:cNvGrpSpPr/>
          <p:nvPr/>
        </p:nvGrpSpPr>
        <p:grpSpPr>
          <a:xfrm>
            <a:off x="-14400" y="0"/>
            <a:ext cx="12052800" cy="6856920"/>
            <a:chOff x="-14400" y="0"/>
            <a:chExt cx="12052800" cy="6856920"/>
          </a:xfrm>
        </p:grpSpPr>
        <p:grpSp>
          <p:nvGrpSpPr>
            <p:cNvPr id="140" name="Group 8"/>
            <p:cNvGrpSpPr/>
            <p:nvPr/>
          </p:nvGrpSpPr>
          <p:grpSpPr>
            <a:xfrm>
              <a:off x="-14400" y="0"/>
              <a:ext cx="1220040" cy="6856920"/>
              <a:chOff x="-14400" y="0"/>
              <a:chExt cx="1220040" cy="6856920"/>
            </a:xfrm>
          </p:grpSpPr>
          <p:sp>
            <p:nvSpPr>
              <p:cNvPr id="141" name="Rectangle 5"/>
              <p:cNvSpPr/>
              <p:nvPr/>
            </p:nvSpPr>
            <p:spPr>
              <a:xfrm>
                <a:off x="114480" y="4680"/>
                <a:ext cx="22680" cy="218016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2" name="Freeform 6"/>
              <p:cNvSpPr/>
              <p:nvPr/>
            </p:nvSpPr>
            <p:spPr>
              <a:xfrm>
                <a:off x="33480" y="2176560"/>
                <a:ext cx="189360" cy="1893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3" name="Freeform 7"/>
              <p:cNvSpPr/>
              <p:nvPr/>
            </p:nvSpPr>
            <p:spPr>
              <a:xfrm>
                <a:off x="28440" y="4021200"/>
                <a:ext cx="189360" cy="1879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4" name="Freeform 8"/>
              <p:cNvSpPr/>
              <p:nvPr/>
            </p:nvSpPr>
            <p:spPr>
              <a:xfrm>
                <a:off x="200160" y="4680"/>
                <a:ext cx="368640" cy="181008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5" name="Freeform 9"/>
              <p:cNvSpPr/>
              <p:nvPr/>
            </p:nvSpPr>
            <p:spPr>
              <a:xfrm>
                <a:off x="503280" y="1801800"/>
                <a:ext cx="189360" cy="1879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6" name="Freeform 10"/>
              <p:cNvSpPr/>
              <p:nvPr/>
            </p:nvSpPr>
            <p:spPr>
              <a:xfrm>
                <a:off x="285840" y="4680"/>
                <a:ext cx="368640" cy="142920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7" name="Freeform 11"/>
              <p:cNvSpPr/>
              <p:nvPr/>
            </p:nvSpPr>
            <p:spPr>
              <a:xfrm>
                <a:off x="546120" y="0"/>
                <a:ext cx="151200" cy="91188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8" name="Freeform 12"/>
              <p:cNvSpPr/>
              <p:nvPr/>
            </p:nvSpPr>
            <p:spPr>
              <a:xfrm>
                <a:off x="588960" y="1420920"/>
                <a:ext cx="189360" cy="1893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9" name="Freeform 13"/>
              <p:cNvSpPr/>
              <p:nvPr/>
            </p:nvSpPr>
            <p:spPr>
              <a:xfrm>
                <a:off x="588960" y="903240"/>
                <a:ext cx="189360" cy="1893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0" name="Freeform 14"/>
              <p:cNvSpPr/>
              <p:nvPr/>
            </p:nvSpPr>
            <p:spPr>
              <a:xfrm>
                <a:off x="641520" y="0"/>
                <a:ext cx="421200" cy="52596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1" name="Freeform 15"/>
              <p:cNvSpPr/>
              <p:nvPr/>
            </p:nvSpPr>
            <p:spPr>
              <a:xfrm>
                <a:off x="1020600" y="488880"/>
                <a:ext cx="160920" cy="14652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2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3" name="Freeform 17"/>
              <p:cNvSpPr/>
              <p:nvPr/>
            </p:nvSpPr>
            <p:spPr>
              <a:xfrm>
                <a:off x="9360" y="1801800"/>
                <a:ext cx="122760" cy="12600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4" name="Freeform 18"/>
              <p:cNvSpPr/>
              <p:nvPr/>
            </p:nvSpPr>
            <p:spPr>
              <a:xfrm>
                <a:off x="-9360" y="3549600"/>
                <a:ext cx="146520" cy="47988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5" name="Freeform 19"/>
              <p:cNvSpPr/>
              <p:nvPr/>
            </p:nvSpPr>
            <p:spPr>
              <a:xfrm>
                <a:off x="128520" y="1382760"/>
                <a:ext cx="141840" cy="47520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6" name="Freeform 20"/>
              <p:cNvSpPr/>
              <p:nvPr/>
            </p:nvSpPr>
            <p:spPr>
              <a:xfrm>
                <a:off x="204840" y="1849320"/>
                <a:ext cx="113400" cy="10692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7" name="Rectangle 21"/>
              <p:cNvSpPr/>
              <p:nvPr/>
            </p:nvSpPr>
            <p:spPr>
              <a:xfrm>
                <a:off x="133200" y="4662360"/>
                <a:ext cx="22680" cy="218016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8" name="Freeform 22"/>
              <p:cNvSpPr/>
              <p:nvPr/>
            </p:nvSpPr>
            <p:spPr>
              <a:xfrm>
                <a:off x="223920" y="5041800"/>
                <a:ext cx="368640" cy="180072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9" name="Freeform 23"/>
              <p:cNvSpPr/>
              <p:nvPr/>
            </p:nvSpPr>
            <p:spPr>
              <a:xfrm>
                <a:off x="52560" y="4481640"/>
                <a:ext cx="189360" cy="1893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0" name="Freeform 24"/>
              <p:cNvSpPr/>
              <p:nvPr/>
            </p:nvSpPr>
            <p:spPr>
              <a:xfrm>
                <a:off x="-14400" y="5627520"/>
                <a:ext cx="84600" cy="121500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1" name="Freeform 25"/>
              <p:cNvSpPr/>
              <p:nvPr/>
            </p:nvSpPr>
            <p:spPr>
              <a:xfrm>
                <a:off x="527040" y="4867200"/>
                <a:ext cx="189360" cy="1879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2" name="Freeform 26"/>
              <p:cNvSpPr/>
              <p:nvPr/>
            </p:nvSpPr>
            <p:spPr>
              <a:xfrm>
                <a:off x="309600" y="5423040"/>
                <a:ext cx="373680" cy="142452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3" name="Freeform 27"/>
              <p:cNvSpPr/>
              <p:nvPr/>
            </p:nvSpPr>
            <p:spPr>
              <a:xfrm>
                <a:off x="569880" y="5945040"/>
                <a:ext cx="151200" cy="91188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4" name="Freeform 28"/>
              <p:cNvSpPr/>
              <p:nvPr/>
            </p:nvSpPr>
            <p:spPr>
              <a:xfrm>
                <a:off x="612720" y="5246640"/>
                <a:ext cx="189360" cy="1893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5" name="Freeform 29"/>
              <p:cNvSpPr/>
              <p:nvPr/>
            </p:nvSpPr>
            <p:spPr>
              <a:xfrm>
                <a:off x="612720" y="5764320"/>
                <a:ext cx="189360" cy="1893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6" name="Freeform 30"/>
              <p:cNvSpPr/>
              <p:nvPr/>
            </p:nvSpPr>
            <p:spPr>
              <a:xfrm>
                <a:off x="669960" y="6330960"/>
                <a:ext cx="416520" cy="51660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7" name="Freeform 31"/>
              <p:cNvSpPr/>
              <p:nvPr/>
            </p:nvSpPr>
            <p:spPr>
              <a:xfrm>
                <a:off x="1049400" y="6221520"/>
                <a:ext cx="156240" cy="14652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168" name="Group 9"/>
            <p:cNvGrpSpPr/>
            <p:nvPr/>
          </p:nvGrpSpPr>
          <p:grpSpPr>
            <a:xfrm>
              <a:off x="11364840" y="0"/>
              <a:ext cx="673560" cy="6847560"/>
              <a:chOff x="11364840" y="0"/>
              <a:chExt cx="673560" cy="6847560"/>
            </a:xfrm>
          </p:grpSpPr>
          <p:sp>
            <p:nvSpPr>
              <p:cNvPr id="169" name="Freeform 32"/>
              <p:cNvSpPr/>
              <p:nvPr/>
            </p:nvSpPr>
            <p:spPr>
              <a:xfrm>
                <a:off x="11484000" y="0"/>
                <a:ext cx="416520" cy="51156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0" name="Freeform 33"/>
              <p:cNvSpPr/>
              <p:nvPr/>
            </p:nvSpPr>
            <p:spPr>
              <a:xfrm>
                <a:off x="11364840" y="474840"/>
                <a:ext cx="156240" cy="15120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1" name="Freeform 34"/>
              <p:cNvSpPr/>
              <p:nvPr/>
            </p:nvSpPr>
            <p:spPr>
              <a:xfrm>
                <a:off x="11631600" y="1539720"/>
                <a:ext cx="187920" cy="1893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2" name="Freeform 35"/>
              <p:cNvSpPr/>
              <p:nvPr/>
            </p:nvSpPr>
            <p:spPr>
              <a:xfrm>
                <a:off x="11531520" y="5694480"/>
                <a:ext cx="297360" cy="115308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3" name="Freeform 36"/>
              <p:cNvSpPr/>
              <p:nvPr/>
            </p:nvSpPr>
            <p:spPr>
              <a:xfrm>
                <a:off x="11773080" y="5551560"/>
                <a:ext cx="156240" cy="15444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4" name="Freeform 37"/>
              <p:cNvSpPr/>
              <p:nvPr/>
            </p:nvSpPr>
            <p:spPr>
              <a:xfrm>
                <a:off x="11711160" y="4680"/>
                <a:ext cx="303840" cy="154368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5" name="Freeform 38"/>
              <p:cNvSpPr/>
              <p:nvPr/>
            </p:nvSpPr>
            <p:spPr>
              <a:xfrm>
                <a:off x="11636280" y="4867200"/>
                <a:ext cx="187920" cy="1879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6" name="Freeform 39"/>
              <p:cNvSpPr/>
              <p:nvPr/>
            </p:nvSpPr>
            <p:spPr>
              <a:xfrm>
                <a:off x="11441160" y="5046840"/>
                <a:ext cx="306720" cy="180072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7" name="Freeform 40"/>
              <p:cNvSpPr/>
              <p:nvPr/>
            </p:nvSpPr>
            <p:spPr>
              <a:xfrm>
                <a:off x="11849040" y="6416640"/>
                <a:ext cx="189360" cy="1879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8" name="Rectangle 41"/>
              <p:cNvSpPr/>
              <p:nvPr/>
            </p:nvSpPr>
            <p:spPr>
              <a:xfrm>
                <a:off x="11939760" y="6595920"/>
                <a:ext cx="22680" cy="25128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179" name="PlaceHolder 1"/>
          <p:cNvSpPr>
            <a:spLocks noGrp="1"/>
          </p:cNvSpPr>
          <p:nvPr>
            <p:ph type="ftr" idx="4"/>
          </p:nvPr>
        </p:nvSpPr>
        <p:spPr>
          <a:xfrm>
            <a:off x="1141560" y="5883120"/>
            <a:ext cx="623808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sldNum" idx="5"/>
          </p:nvPr>
        </p:nvSpPr>
        <p:spPr>
          <a:xfrm>
            <a:off x="10276200" y="5883120"/>
            <a:ext cx="77004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050" spc="-1" strike="noStrike">
                <a:solidFill>
                  <a:srgbClr val="ffffff"/>
                </a:solidFill>
                <a:latin typeface="Tw Cen M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665702B-6927-4143-99D4-23D4C4E8C3E5}" type="slidenum">
              <a:rPr b="0" lang="en-US" sz="1050" spc="-1" strike="noStrike">
                <a:solidFill>
                  <a:srgbClr val="ffffff"/>
                </a:solidFill>
                <a:latin typeface="Tw Cen MT"/>
              </a:rPr>
              <a:t>&lt;number&gt;</a:t>
            </a:fld>
            <a:endParaRPr b="0" lang="en-IN" sz="1050" spc="-1" strike="noStrike">
              <a:latin typeface="Times New Roman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dt" idx="6"/>
          </p:nvPr>
        </p:nvSpPr>
        <p:spPr>
          <a:xfrm>
            <a:off x="7457040" y="58831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82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83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grpSp>
        <p:nvGrpSpPr>
          <p:cNvPr id="221" name="Group 7"/>
          <p:cNvGrpSpPr/>
          <p:nvPr/>
        </p:nvGrpSpPr>
        <p:grpSpPr>
          <a:xfrm>
            <a:off x="-14400" y="0"/>
            <a:ext cx="12052800" cy="6856920"/>
            <a:chOff x="-14400" y="0"/>
            <a:chExt cx="12052800" cy="6856920"/>
          </a:xfrm>
        </p:grpSpPr>
        <p:grpSp>
          <p:nvGrpSpPr>
            <p:cNvPr id="222" name="Group 8"/>
            <p:cNvGrpSpPr/>
            <p:nvPr/>
          </p:nvGrpSpPr>
          <p:grpSpPr>
            <a:xfrm>
              <a:off x="-14400" y="0"/>
              <a:ext cx="1220040" cy="6856920"/>
              <a:chOff x="-14400" y="0"/>
              <a:chExt cx="1220040" cy="6856920"/>
            </a:xfrm>
          </p:grpSpPr>
          <p:sp>
            <p:nvSpPr>
              <p:cNvPr id="223" name="Rectangle 5"/>
              <p:cNvSpPr/>
              <p:nvPr/>
            </p:nvSpPr>
            <p:spPr>
              <a:xfrm>
                <a:off x="114480" y="4680"/>
                <a:ext cx="22680" cy="218016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4" name="Freeform 6"/>
              <p:cNvSpPr/>
              <p:nvPr/>
            </p:nvSpPr>
            <p:spPr>
              <a:xfrm>
                <a:off x="33480" y="2176560"/>
                <a:ext cx="189360" cy="1893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5" name="Freeform 7"/>
              <p:cNvSpPr/>
              <p:nvPr/>
            </p:nvSpPr>
            <p:spPr>
              <a:xfrm>
                <a:off x="28440" y="4021200"/>
                <a:ext cx="189360" cy="1879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6" name="Freeform 8"/>
              <p:cNvSpPr/>
              <p:nvPr/>
            </p:nvSpPr>
            <p:spPr>
              <a:xfrm>
                <a:off x="200160" y="4680"/>
                <a:ext cx="368640" cy="181008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7" name="Freeform 9"/>
              <p:cNvSpPr/>
              <p:nvPr/>
            </p:nvSpPr>
            <p:spPr>
              <a:xfrm>
                <a:off x="503280" y="1801800"/>
                <a:ext cx="189360" cy="1879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8" name="Freeform 10"/>
              <p:cNvSpPr/>
              <p:nvPr/>
            </p:nvSpPr>
            <p:spPr>
              <a:xfrm>
                <a:off x="285840" y="4680"/>
                <a:ext cx="368640" cy="142920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9" name="Freeform 11"/>
              <p:cNvSpPr/>
              <p:nvPr/>
            </p:nvSpPr>
            <p:spPr>
              <a:xfrm>
                <a:off x="546120" y="0"/>
                <a:ext cx="151200" cy="91188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0" name="Freeform 12"/>
              <p:cNvSpPr/>
              <p:nvPr/>
            </p:nvSpPr>
            <p:spPr>
              <a:xfrm>
                <a:off x="588960" y="1420920"/>
                <a:ext cx="189360" cy="1893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1" name="Freeform 13"/>
              <p:cNvSpPr/>
              <p:nvPr/>
            </p:nvSpPr>
            <p:spPr>
              <a:xfrm>
                <a:off x="588960" y="903240"/>
                <a:ext cx="189360" cy="1893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2" name="Freeform 14"/>
              <p:cNvSpPr/>
              <p:nvPr/>
            </p:nvSpPr>
            <p:spPr>
              <a:xfrm>
                <a:off x="641520" y="0"/>
                <a:ext cx="421200" cy="52596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3" name="Freeform 15"/>
              <p:cNvSpPr/>
              <p:nvPr/>
            </p:nvSpPr>
            <p:spPr>
              <a:xfrm>
                <a:off x="1020600" y="488880"/>
                <a:ext cx="160920" cy="14652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4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5" name="Freeform 17"/>
              <p:cNvSpPr/>
              <p:nvPr/>
            </p:nvSpPr>
            <p:spPr>
              <a:xfrm>
                <a:off x="9360" y="1801800"/>
                <a:ext cx="122760" cy="12600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6" name="Freeform 18"/>
              <p:cNvSpPr/>
              <p:nvPr/>
            </p:nvSpPr>
            <p:spPr>
              <a:xfrm>
                <a:off x="-9360" y="3549600"/>
                <a:ext cx="146520" cy="47988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7" name="Freeform 19"/>
              <p:cNvSpPr/>
              <p:nvPr/>
            </p:nvSpPr>
            <p:spPr>
              <a:xfrm>
                <a:off x="128520" y="1382760"/>
                <a:ext cx="141840" cy="47520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8" name="Freeform 20"/>
              <p:cNvSpPr/>
              <p:nvPr/>
            </p:nvSpPr>
            <p:spPr>
              <a:xfrm>
                <a:off x="204840" y="1849320"/>
                <a:ext cx="113400" cy="10692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9" name="Rectangle 21"/>
              <p:cNvSpPr/>
              <p:nvPr/>
            </p:nvSpPr>
            <p:spPr>
              <a:xfrm>
                <a:off x="133200" y="4662360"/>
                <a:ext cx="22680" cy="218016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0" name="Freeform 22"/>
              <p:cNvSpPr/>
              <p:nvPr/>
            </p:nvSpPr>
            <p:spPr>
              <a:xfrm>
                <a:off x="223920" y="5041800"/>
                <a:ext cx="368640" cy="180072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1" name="Freeform 23"/>
              <p:cNvSpPr/>
              <p:nvPr/>
            </p:nvSpPr>
            <p:spPr>
              <a:xfrm>
                <a:off x="52560" y="4481640"/>
                <a:ext cx="189360" cy="1893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2" name="Freeform 24"/>
              <p:cNvSpPr/>
              <p:nvPr/>
            </p:nvSpPr>
            <p:spPr>
              <a:xfrm>
                <a:off x="-14400" y="5627520"/>
                <a:ext cx="84600" cy="121500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3" name="Freeform 25"/>
              <p:cNvSpPr/>
              <p:nvPr/>
            </p:nvSpPr>
            <p:spPr>
              <a:xfrm>
                <a:off x="527040" y="4867200"/>
                <a:ext cx="189360" cy="1879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4" name="Freeform 26"/>
              <p:cNvSpPr/>
              <p:nvPr/>
            </p:nvSpPr>
            <p:spPr>
              <a:xfrm>
                <a:off x="309600" y="5423040"/>
                <a:ext cx="373680" cy="142452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5" name="Freeform 27"/>
              <p:cNvSpPr/>
              <p:nvPr/>
            </p:nvSpPr>
            <p:spPr>
              <a:xfrm>
                <a:off x="569880" y="5945040"/>
                <a:ext cx="151200" cy="91188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6" name="Freeform 28"/>
              <p:cNvSpPr/>
              <p:nvPr/>
            </p:nvSpPr>
            <p:spPr>
              <a:xfrm>
                <a:off x="612720" y="5246640"/>
                <a:ext cx="189360" cy="1893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7" name="Freeform 29"/>
              <p:cNvSpPr/>
              <p:nvPr/>
            </p:nvSpPr>
            <p:spPr>
              <a:xfrm>
                <a:off x="612720" y="5764320"/>
                <a:ext cx="189360" cy="1893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8" name="Freeform 30"/>
              <p:cNvSpPr/>
              <p:nvPr/>
            </p:nvSpPr>
            <p:spPr>
              <a:xfrm>
                <a:off x="669960" y="6330960"/>
                <a:ext cx="416520" cy="51660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9" name="Freeform 31"/>
              <p:cNvSpPr/>
              <p:nvPr/>
            </p:nvSpPr>
            <p:spPr>
              <a:xfrm>
                <a:off x="1049400" y="6221520"/>
                <a:ext cx="156240" cy="14652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250" name="Group 9"/>
            <p:cNvGrpSpPr/>
            <p:nvPr/>
          </p:nvGrpSpPr>
          <p:grpSpPr>
            <a:xfrm>
              <a:off x="11364840" y="0"/>
              <a:ext cx="673560" cy="6847560"/>
              <a:chOff x="11364840" y="0"/>
              <a:chExt cx="673560" cy="6847560"/>
            </a:xfrm>
          </p:grpSpPr>
          <p:sp>
            <p:nvSpPr>
              <p:cNvPr id="251" name="Freeform 32"/>
              <p:cNvSpPr/>
              <p:nvPr/>
            </p:nvSpPr>
            <p:spPr>
              <a:xfrm>
                <a:off x="11484000" y="0"/>
                <a:ext cx="416520" cy="51156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2" name="Freeform 33"/>
              <p:cNvSpPr/>
              <p:nvPr/>
            </p:nvSpPr>
            <p:spPr>
              <a:xfrm>
                <a:off x="11364840" y="474840"/>
                <a:ext cx="156240" cy="15120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3" name="Freeform 34"/>
              <p:cNvSpPr/>
              <p:nvPr/>
            </p:nvSpPr>
            <p:spPr>
              <a:xfrm>
                <a:off x="11631600" y="1539720"/>
                <a:ext cx="187920" cy="1893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4" name="Freeform 35"/>
              <p:cNvSpPr/>
              <p:nvPr/>
            </p:nvSpPr>
            <p:spPr>
              <a:xfrm>
                <a:off x="11531520" y="5694480"/>
                <a:ext cx="297360" cy="115308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5" name="Freeform 36"/>
              <p:cNvSpPr/>
              <p:nvPr/>
            </p:nvSpPr>
            <p:spPr>
              <a:xfrm>
                <a:off x="11773080" y="5551560"/>
                <a:ext cx="156240" cy="15444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6" name="Freeform 37"/>
              <p:cNvSpPr/>
              <p:nvPr/>
            </p:nvSpPr>
            <p:spPr>
              <a:xfrm>
                <a:off x="11711160" y="4680"/>
                <a:ext cx="303840" cy="154368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7" name="Freeform 38"/>
              <p:cNvSpPr/>
              <p:nvPr/>
            </p:nvSpPr>
            <p:spPr>
              <a:xfrm>
                <a:off x="11636280" y="4867200"/>
                <a:ext cx="187920" cy="1879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8" name="Freeform 39"/>
              <p:cNvSpPr/>
              <p:nvPr/>
            </p:nvSpPr>
            <p:spPr>
              <a:xfrm>
                <a:off x="11441160" y="5046840"/>
                <a:ext cx="306720" cy="180072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9" name="Freeform 40"/>
              <p:cNvSpPr/>
              <p:nvPr/>
            </p:nvSpPr>
            <p:spPr>
              <a:xfrm>
                <a:off x="11849040" y="6416640"/>
                <a:ext cx="189360" cy="1879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0" name="Rectangle 41"/>
              <p:cNvSpPr/>
              <p:nvPr/>
            </p:nvSpPr>
            <p:spPr>
              <a:xfrm>
                <a:off x="11939760" y="6595920"/>
                <a:ext cx="22680" cy="25128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IN" sz="1800" spc="-1" strike="noStrike">
                <a:latin typeface="Arial"/>
              </a:rPr>
              <a:t>Click to edit the title text format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Click to edit the outline text format</a:t>
            </a:r>
            <a:endParaRPr b="0" lang="en-IN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Second Outline Level</a:t>
            </a:r>
            <a:endParaRPr b="0" lang="en-IN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Third Outline Level</a:t>
            </a:r>
            <a:endParaRPr b="0" lang="en-IN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Fourth Outline Level</a:t>
            </a:r>
            <a:endParaRPr b="0" lang="en-IN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Fifth Outline Level</a:t>
            </a:r>
            <a:endParaRPr b="0" lang="en-IN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Sixth Outline Level</a:t>
            </a:r>
            <a:endParaRPr b="0" lang="en-IN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Seventh Outline Level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Click to edit the outline text format</a:t>
            </a:r>
            <a:endParaRPr b="0" lang="en-IN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Second Outline Level</a:t>
            </a:r>
            <a:endParaRPr b="0" lang="en-IN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Third Outline Level</a:t>
            </a:r>
            <a:endParaRPr b="0" lang="en-IN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Fourth Outline Level</a:t>
            </a:r>
            <a:endParaRPr b="0" lang="en-IN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Fifth Outline Level</a:t>
            </a:r>
            <a:endParaRPr b="0" lang="en-IN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Sixth Outline Level</a:t>
            </a:r>
            <a:endParaRPr b="0" lang="en-IN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Seventh Outline Level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64" name="PlaceHolder 4"/>
          <p:cNvSpPr>
            <a:spLocks noGrp="1"/>
          </p:cNvSpPr>
          <p:nvPr>
            <p:ph type="ftr" idx="7"/>
          </p:nvPr>
        </p:nvSpPr>
        <p:spPr>
          <a:xfrm>
            <a:off x="1141560" y="5883120"/>
            <a:ext cx="623808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265" name="PlaceHolder 5"/>
          <p:cNvSpPr>
            <a:spLocks noGrp="1"/>
          </p:cNvSpPr>
          <p:nvPr>
            <p:ph type="sldNum" idx="8"/>
          </p:nvPr>
        </p:nvSpPr>
        <p:spPr>
          <a:xfrm>
            <a:off x="10276200" y="5883120"/>
            <a:ext cx="77004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050" spc="-1" strike="noStrike">
                <a:solidFill>
                  <a:srgbClr val="ffffff"/>
                </a:solidFill>
                <a:latin typeface="Tw Cen M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21EA2E9-0F73-4C59-9DEC-E1495397B94C}" type="slidenum">
              <a:rPr b="0" lang="en-US" sz="1050" spc="-1" strike="noStrike">
                <a:solidFill>
                  <a:srgbClr val="ffffff"/>
                </a:solidFill>
                <a:latin typeface="Tw Cen MT"/>
              </a:rPr>
              <a:t>&lt;number&gt;</a:t>
            </a:fld>
            <a:endParaRPr b="0" lang="en-IN" sz="1050" spc="-1" strike="noStrike">
              <a:latin typeface="Times New Roman"/>
            </a:endParaRPr>
          </a:p>
        </p:txBody>
      </p:sp>
      <p:sp>
        <p:nvSpPr>
          <p:cNvPr id="266" name="PlaceHolder 6"/>
          <p:cNvSpPr>
            <a:spLocks noGrp="1"/>
          </p:cNvSpPr>
          <p:nvPr>
            <p:ph type="dt" idx="9"/>
          </p:nvPr>
        </p:nvSpPr>
        <p:spPr>
          <a:xfrm>
            <a:off x="7457040" y="58831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28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28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28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hyperlink" Target="http://smat-powergrid.000webhostapp.com/" TargetMode="External"/><Relationship Id="rId2" Type="http://schemas.openxmlformats.org/officeDocument/2006/relationships/image" Target="../media/image13.jpeg"/><Relationship Id="rId3" Type="http://schemas.openxmlformats.org/officeDocument/2006/relationships/slideLayout" Target="../slideLayouts/slideLayout28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8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8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2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microsoft.com/office/2007/relationships/hdphoto" Target="../media/hdphoto1.wdp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microsoft.com/office/2007/relationships/hdphoto" Target="../media/hdphoto2.wdp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480" cy="23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800" spc="-1" strike="noStrike" cap="all">
                <a:solidFill>
                  <a:srgbClr val="ffffff"/>
                </a:solidFill>
                <a:latin typeface="Tw Cen MT"/>
              </a:rPr>
              <a:t>Smart Energy Grid Failure Management </a:t>
            </a:r>
            <a:endParaRPr b="0" lang="en-IN" sz="4800" spc="-1" strike="noStrike">
              <a:latin typeface="Arial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 type="subTitle"/>
          </p:nvPr>
        </p:nvSpPr>
        <p:spPr>
          <a:xfrm>
            <a:off x="1876320" y="3602160"/>
            <a:ext cx="8790480" cy="1654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 cap="all">
                <a:solidFill>
                  <a:srgbClr val="82ffff"/>
                </a:solidFill>
                <a:latin typeface="Tw Cen MT"/>
              </a:rPr>
              <a:t>IOT Project Team-2</a:t>
            </a:r>
            <a:endParaRPr b="0" lang="en-IN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Load distribution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22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5595840" cy="4329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7000"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Load management is main concern of Smart Energy Grid. The user can get notified and allow automated actuations for more simplicity.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Whenever the current supplied to devices are more or less than respective thresholds, the grid gives an alert to alter the resistance of respective Potentiometers connected to the devices.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This is based on Edge computing, as the checks are made at the microcontroller level, and alerts are sent to the cloud.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buNone/>
            </a:pPr>
            <a:endParaRPr b="0" lang="en-IN" sz="2400" spc="-1" strike="noStrike">
              <a:latin typeface="Arial"/>
            </a:endParaRPr>
          </a:p>
        </p:txBody>
      </p:sp>
      <p:pic>
        <p:nvPicPr>
          <p:cNvPr id="323" name="Content Placeholder 5" descr=""/>
          <p:cNvPicPr/>
          <p:nvPr/>
        </p:nvPicPr>
        <p:blipFill>
          <a:blip r:embed="rId1"/>
          <a:stretch/>
        </p:blipFill>
        <p:spPr>
          <a:xfrm>
            <a:off x="6784560" y="2249640"/>
            <a:ext cx="3649680" cy="3540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IN" sz="3600" spc="-1" strike="noStrike" cap="all">
                <a:solidFill>
                  <a:srgbClr val="ffffff"/>
                </a:solidFill>
                <a:latin typeface="Tw Cen MT"/>
              </a:rPr>
              <a:t>Power disconnect detection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25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4877280" cy="354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Grid can detect disruption/cable cuts in the circuit and Alert the User.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Uses Edge-based computing to detect damage.</a:t>
            </a:r>
            <a:endParaRPr b="0" lang="en-IN" sz="2400" spc="-1" strike="noStrike">
              <a:latin typeface="Arial"/>
            </a:endParaRPr>
          </a:p>
        </p:txBody>
      </p:sp>
      <p:pic>
        <p:nvPicPr>
          <p:cNvPr id="326" name="Content Placeholder 10" descr=""/>
          <p:cNvPicPr/>
          <p:nvPr/>
        </p:nvPicPr>
        <p:blipFill>
          <a:blip r:embed="rId1"/>
          <a:stretch/>
        </p:blipFill>
        <p:spPr>
          <a:xfrm>
            <a:off x="5959800" y="2249640"/>
            <a:ext cx="6067440" cy="3404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Theft detection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28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4877280" cy="354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Our grid can detect unauthorized current withdrawal at any point on the grid.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Gives Alerts to the user.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Also uses Edge-based computing to detect theft.</a:t>
            </a:r>
            <a:endParaRPr b="0" lang="en-IN" sz="2400" spc="-1" strike="noStrike">
              <a:latin typeface="Arial"/>
            </a:endParaRPr>
          </a:p>
        </p:txBody>
      </p:sp>
      <p:pic>
        <p:nvPicPr>
          <p:cNvPr id="329" name="Content Placeholder 5" descr=""/>
          <p:cNvPicPr/>
          <p:nvPr/>
        </p:nvPicPr>
        <p:blipFill>
          <a:blip r:embed="rId1"/>
          <a:stretch/>
        </p:blipFill>
        <p:spPr>
          <a:xfrm>
            <a:off x="6780240" y="2144520"/>
            <a:ext cx="4762080" cy="3645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IN" sz="3600" spc="-1" strike="noStrike" cap="all">
                <a:solidFill>
                  <a:srgbClr val="ffffff"/>
                </a:solidFill>
                <a:latin typeface="Tw Cen MT"/>
              </a:rPr>
              <a:t>Data flow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31" name="PlaceHolder 2"/>
          <p:cNvSpPr>
            <a:spLocks noGrp="1"/>
          </p:cNvSpPr>
          <p:nvPr>
            <p:ph/>
          </p:nvPr>
        </p:nvSpPr>
        <p:spPr>
          <a:xfrm>
            <a:off x="103320" y="2220840"/>
            <a:ext cx="5915160" cy="3569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 u="sng">
                <a:solidFill>
                  <a:srgbClr val="b8fa56"/>
                </a:solidFill>
                <a:uFillTx/>
                <a:latin typeface="Tw Cen MT"/>
                <a:hlinkClick r:id="rId1"/>
              </a:rPr>
              <a:t>http://smart-powergrid.000webhostapp.com</a:t>
            </a: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 is the website for user-friendly UI to display data of devices and control them.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ThingSpeak is used for visualisations of data and actuation.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OM2M is used as Middleware.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buNone/>
            </a:pPr>
            <a:endParaRPr b="0" lang="en-IN" sz="2400" spc="-1" strike="noStrike">
              <a:latin typeface="Arial"/>
            </a:endParaRPr>
          </a:p>
        </p:txBody>
      </p:sp>
      <p:pic>
        <p:nvPicPr>
          <p:cNvPr id="332" name="Content Placeholder 5" descr=""/>
          <p:cNvPicPr/>
          <p:nvPr/>
        </p:nvPicPr>
        <p:blipFill>
          <a:blip r:embed="rId2"/>
          <a:stretch/>
        </p:blipFill>
        <p:spPr>
          <a:xfrm>
            <a:off x="6019920" y="130680"/>
            <a:ext cx="6134400" cy="6467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IN" sz="3600" spc="-1" strike="noStrike" cap="all">
                <a:solidFill>
                  <a:srgbClr val="ffffff"/>
                </a:solidFill>
                <a:latin typeface="Tw Cen MT"/>
              </a:rPr>
              <a:t>Data visualisation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4877280" cy="354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Collects data and graphs are visualized representing variations of data with time.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Data is taken up for analysis from these visualizations.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buNone/>
            </a:pPr>
            <a:endParaRPr b="0" lang="en-IN" sz="2400" spc="-1" strike="noStrike">
              <a:latin typeface="Arial"/>
            </a:endParaRPr>
          </a:p>
        </p:txBody>
      </p:sp>
      <p:pic>
        <p:nvPicPr>
          <p:cNvPr id="335" name="Content Placeholder 5" descr=""/>
          <p:cNvPicPr/>
          <p:nvPr/>
        </p:nvPicPr>
        <p:blipFill>
          <a:blip r:embed="rId1"/>
          <a:stretch/>
        </p:blipFill>
        <p:spPr>
          <a:xfrm>
            <a:off x="6172200" y="2249640"/>
            <a:ext cx="5909040" cy="3350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IN" sz="3600" spc="-1" strike="noStrike" cap="all">
                <a:solidFill>
                  <a:srgbClr val="ffffff"/>
                </a:solidFill>
                <a:latin typeface="Tw Cen MT"/>
              </a:rPr>
              <a:t>Ui based actuation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37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4877280" cy="354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Users can control every device remotely using UI very conveniently.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Can check for status of devices.</a:t>
            </a:r>
            <a:endParaRPr b="0" lang="en-IN" sz="2400" spc="-1" strike="noStrike">
              <a:latin typeface="Arial"/>
            </a:endParaRPr>
          </a:p>
        </p:txBody>
      </p:sp>
      <p:pic>
        <p:nvPicPr>
          <p:cNvPr id="338" name="Content Placeholder 5" descr=""/>
          <p:cNvPicPr/>
          <p:nvPr/>
        </p:nvPicPr>
        <p:blipFill>
          <a:blip r:embed="rId1"/>
          <a:stretch/>
        </p:blipFill>
        <p:spPr>
          <a:xfrm>
            <a:off x="6374160" y="1808640"/>
            <a:ext cx="5343120" cy="4181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IN" sz="3600" spc="-1" strike="noStrike" cap="all">
                <a:solidFill>
                  <a:srgbClr val="ffffff"/>
                </a:solidFill>
                <a:latin typeface="Tw Cen MT"/>
              </a:rPr>
              <a:t>Data collection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340" name="Content Placeholder 4" descr=""/>
          <p:cNvPicPr/>
          <p:nvPr/>
        </p:nvPicPr>
        <p:blipFill>
          <a:blip r:embed="rId1"/>
          <a:stretch/>
        </p:blipFill>
        <p:spPr>
          <a:xfrm>
            <a:off x="284400" y="1975680"/>
            <a:ext cx="11619360" cy="4070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title"/>
          </p:nvPr>
        </p:nvSpPr>
        <p:spPr>
          <a:xfrm>
            <a:off x="1143000" y="150480"/>
            <a:ext cx="9905040" cy="1477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IN" sz="3600" spc="-1" strike="noStrike" cap="all">
                <a:solidFill>
                  <a:srgbClr val="ffffff"/>
                </a:solidFill>
                <a:latin typeface="Tw Cen MT"/>
              </a:rPr>
              <a:t>Data collection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342" name="Content Placeholder 4" descr=""/>
          <p:cNvPicPr/>
          <p:nvPr/>
        </p:nvPicPr>
        <p:blipFill>
          <a:blip r:embed="rId1"/>
          <a:stretch/>
        </p:blipFill>
        <p:spPr>
          <a:xfrm>
            <a:off x="123840" y="1950840"/>
            <a:ext cx="11943360" cy="3844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IN" sz="3600" spc="-1" strike="noStrike" cap="all">
                <a:solidFill>
                  <a:srgbClr val="ffffff"/>
                </a:solidFill>
                <a:latin typeface="Tw Cen MT"/>
              </a:rPr>
              <a:t>Data Analytics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44" name="PlaceHolder 2"/>
          <p:cNvSpPr>
            <a:spLocks noGrp="1"/>
          </p:cNvSpPr>
          <p:nvPr>
            <p:ph/>
          </p:nvPr>
        </p:nvSpPr>
        <p:spPr>
          <a:xfrm>
            <a:off x="412200" y="2058840"/>
            <a:ext cx="4877280" cy="354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9000"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Analysis of Data collected and Health for each device is calculated using the fact that the resistance increases as the appliance degrades, leading to a reduction in current.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Using the fact R=V/I, relative change in resistance is 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If this lies between 0% and 5% health is Good, and if it lies between 5% and 10%, health is decreased to OK and if it exceeds 10%, health is decreased to critical.</a:t>
            </a:r>
            <a:endParaRPr b="0" lang="en-IN" sz="2400" spc="-1" strike="noStrike">
              <a:latin typeface="Arial"/>
            </a:endParaRPr>
          </a:p>
        </p:txBody>
      </p:sp>
      <p:pic>
        <p:nvPicPr>
          <p:cNvPr id="345" name="Content Placeholder 5" descr=""/>
          <p:cNvPicPr/>
          <p:nvPr/>
        </p:nvPicPr>
        <p:blipFill>
          <a:blip r:embed="rId1"/>
          <a:stretch/>
        </p:blipFill>
        <p:spPr>
          <a:xfrm>
            <a:off x="5340600" y="2097000"/>
            <a:ext cx="6850440" cy="3355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Future Scope of thE project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47" name="PlaceHolder 2"/>
          <p:cNvSpPr>
            <a:spLocks noGrp="1"/>
          </p:cNvSpPr>
          <p:nvPr>
            <p:ph/>
          </p:nvPr>
        </p:nvSpPr>
        <p:spPr>
          <a:xfrm>
            <a:off x="1141560" y="1893960"/>
            <a:ext cx="9905040" cy="440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79000"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Automated load distribution using digital potentiometer using data from web server.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Backup power supply during outages (batteries, renewable source of energy, etc).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Rerouting the supply based on path in which energy losses are minimum(using Dijkstra algorithm) and to keep circuit closed.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Include more appliances to the grid and to record their patterns of power consumption.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Scheduled power cuts for maintenance.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Monitoring temperatures of devices to judge their health and give Alerts during power surges/overheating.</a:t>
            </a:r>
            <a:endParaRPr b="0" lang="en-IN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MOTIVATION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/>
          </p:nvPr>
        </p:nvSpPr>
        <p:spPr>
          <a:xfrm>
            <a:off x="1141560" y="1854360"/>
            <a:ext cx="9905040" cy="3935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80000"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Energy grids are critical for infrastructure that supplies power to homes, business, and industries.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However, they are susceptible to various failures, leading to power outages. 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The smart grid represents an opportunity to move the energy industry to a new era of reliability, availability and efficiency by: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Wingdings" charset="2"/>
              <a:buChar char="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Quick restoration of power after disturbances.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Wingdings" charset="2"/>
              <a:buChar char="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Reduced operations and management costs.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Wingdings" charset="2"/>
              <a:buChar char="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Improved security.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Wingdings" charset="2"/>
              <a:buChar char="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Quick redirection to critical infrastructure for its smooth functioning.</a:t>
            </a:r>
            <a:endParaRPr b="0" lang="en-IN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IN" sz="3600" spc="-1" strike="noStrike" cap="all">
                <a:solidFill>
                  <a:srgbClr val="ffffff"/>
                </a:solidFill>
                <a:latin typeface="Tw Cen MT"/>
              </a:rPr>
              <a:t>CONTRIBUTIONS TO PROJECT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49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040" cy="354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69000"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Current Sensors – Ishan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Motors – Samyak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Relays – Faisal, Sujal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UI/ThingSpeak/OM2M –Dileep</a:t>
            </a: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, Asish, Karthikeya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Load Distribution– Swaroop, Asish, Jayanth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Health Monitoring- Ishan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Circuit Design – Samyak, Faisal, Sujal, Harshul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Temperature sensor - Gadha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Data Analysis- Asish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buNone/>
            </a:pPr>
            <a:endParaRPr b="0" lang="en-IN" sz="2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IN" sz="2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IN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IN" sz="3600" spc="-1" strike="noStrike" cap="all">
                <a:solidFill>
                  <a:srgbClr val="ffffff"/>
                </a:solidFill>
                <a:latin typeface="Tw Cen MT"/>
              </a:rPr>
              <a:t>                          </a:t>
            </a:r>
            <a:r>
              <a:rPr b="0" lang="en-IN" sz="3600" spc="-1" strike="noStrike" cap="all">
                <a:solidFill>
                  <a:srgbClr val="ffffff"/>
                </a:solidFill>
                <a:latin typeface="Tw Cen MT"/>
              </a:rPr>
              <a:t>tEam Members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/>
          </p:nvPr>
        </p:nvSpPr>
        <p:spPr>
          <a:xfrm>
            <a:off x="1141560" y="1725480"/>
            <a:ext cx="9905040" cy="4723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76000"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Dileepkumar Adari (2022101007)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Swaroop C (2022101114)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Asish Chodavarapu (2022101100)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Harshul Dondeti (2020101112)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Mohammed Faisal (2022101101)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Ishan Gupta (2022111007)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Jayanth Kandi (2022101038)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Sujal Keshri (2022101004)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Samyak Mishra (2022101121)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Chaganti Venkata Karthikeya (2022101058)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Gadha Warrier (2022101107)</a:t>
            </a:r>
            <a:endParaRPr b="0" lang="en-IN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040" cy="5082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THANK YOU!</a:t>
            </a:r>
            <a:endParaRPr b="0" lang="en-IN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PROBLEM STATEMENT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/>
          </p:nvPr>
        </p:nvSpPr>
        <p:spPr>
          <a:xfrm>
            <a:off x="838440" y="1939320"/>
            <a:ext cx="10080000" cy="429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The project should present an automated and efficient energy grid that can manage various failure scenarios.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Predictive load assigning based on (manually assigned) priorities of appliances.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UI for viewing status of the grid ( device health status, total and individual power drawn, etc.) as well as controlling aspects of grid like connecting and disconnecting devices.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Visualisation and graphs of power consumption over time.</a:t>
            </a:r>
            <a:endParaRPr b="0" lang="en-IN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3"/>
          <p:cNvSpPr/>
          <p:nvPr/>
        </p:nvSpPr>
        <p:spPr>
          <a:xfrm>
            <a:off x="1141920" y="618840"/>
            <a:ext cx="9905040" cy="1477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Sensors and Actuators used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10" name="PlaceHolder 4"/>
          <p:cNvSpPr/>
          <p:nvPr/>
        </p:nvSpPr>
        <p:spPr>
          <a:xfrm>
            <a:off x="1141920" y="2250000"/>
            <a:ext cx="10377720" cy="422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91000"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Sensors:</a:t>
            </a:r>
            <a:endParaRPr b="0" lang="en-IN" sz="2400" spc="-1" strike="noStrike">
              <a:latin typeface="Arial"/>
            </a:endParaRPr>
          </a:p>
          <a:p>
            <a:pPr lvl="1" marL="432000" indent="-2160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ffffff"/>
                </a:solidFill>
                <a:latin typeface="Tw Cen MT"/>
              </a:rPr>
              <a:t>ACS712 Current Sensors</a:t>
            </a:r>
            <a:endParaRPr b="0" lang="en-IN" sz="2100" spc="-1" strike="noStrike">
              <a:latin typeface="Arial"/>
            </a:endParaRPr>
          </a:p>
          <a:p>
            <a:pPr lvl="1" marL="432000" indent="-2160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ffffff"/>
                </a:solidFill>
                <a:latin typeface="Tw Cen MT"/>
              </a:rPr>
              <a:t>DHT11 Temperature Sensors (not used in final evals but were used in mid evals)</a:t>
            </a:r>
            <a:endParaRPr b="0" lang="en-IN" sz="21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100" spc="-1" strike="noStrike">
                <a:solidFill>
                  <a:srgbClr val="ffffff"/>
                </a:solidFill>
                <a:latin typeface="Tw Cen MT"/>
              </a:rPr>
              <a:t>Actuators:</a:t>
            </a:r>
            <a:endParaRPr b="0" lang="en-IN" sz="2100" spc="-1" strike="noStrike">
              <a:latin typeface="Arial"/>
            </a:endParaRPr>
          </a:p>
          <a:p>
            <a:pPr lvl="1" marL="432000" indent="-2160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ffffff"/>
                </a:solidFill>
                <a:latin typeface="Tw Cen MT"/>
              </a:rPr>
              <a:t>Electromagnetic Relays and Relay Modules</a:t>
            </a:r>
            <a:endParaRPr b="0" lang="en-IN" sz="2100" spc="-1" strike="noStrike">
              <a:latin typeface="Arial"/>
            </a:endParaRPr>
          </a:p>
          <a:p>
            <a:pPr lvl="1" marL="432000" indent="-2160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ffffff"/>
                </a:solidFill>
                <a:latin typeface="Tw Cen MT"/>
              </a:rPr>
              <a:t>Potentiometers</a:t>
            </a:r>
            <a:endParaRPr b="0" lang="en-IN" sz="2100" spc="-1" strike="noStrike">
              <a:latin typeface="Arial"/>
            </a:endParaRPr>
          </a:p>
          <a:p>
            <a:pPr lvl="1" marL="432000" indent="-2160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ffffff"/>
                </a:solidFill>
                <a:latin typeface="Tw Cen MT"/>
              </a:rPr>
              <a:t>Motor Drivers</a:t>
            </a:r>
            <a:endParaRPr b="0" lang="en-IN" sz="2100" spc="-1" strike="noStrike">
              <a:latin typeface="Arial"/>
            </a:endParaRPr>
          </a:p>
          <a:p>
            <a:pPr lvl="1" marL="432000" indent="-2160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ffffff"/>
                </a:solidFill>
                <a:latin typeface="Tw Cen MT"/>
              </a:rPr>
              <a:t>Motors (as appliances)</a:t>
            </a:r>
            <a:endParaRPr b="0" lang="en-IN" sz="2100" spc="-1" strike="noStrike">
              <a:latin typeface="Arial"/>
            </a:endParaRPr>
          </a:p>
          <a:p>
            <a:pPr lvl="1" marL="432000" indent="-2160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ffffff"/>
                </a:solidFill>
                <a:latin typeface="Tw Cen MT"/>
              </a:rPr>
              <a:t>LEDs (as appliances)</a:t>
            </a:r>
            <a:endParaRPr b="0" lang="en-IN" sz="21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Project Features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040" cy="354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6000"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Using Relays for switches to control current flow.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Potentiometers are used to distribute load based on user defined priorities. 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Current sensors are used to measure and collect data of current in the circuit.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DC motors and LEDs are used for appliances in the grid.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Selecting priorities for load distribution. </a:t>
            </a:r>
            <a:endParaRPr b="0" lang="en-IN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Project Features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040" cy="354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6000"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Monitoring and Controlling of grid through remote web based UI.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Usage of OM2M for Middleware and ThingSpeak for data collection/Visualization.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ThingSpeak visualizations of current through different appliances in grid over time.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Monitoring &amp; control of current through various parts of grid using information/Alerts given by web server.</a:t>
            </a:r>
            <a:endParaRPr b="0" lang="en-IN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Project Features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040" cy="354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Load Distribution using data from current sensors and computation of edge.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Setting priorities by individual user for their devices.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IN" sz="2400" spc="-1" strike="noStrike">
                <a:solidFill>
                  <a:srgbClr val="ffffff"/>
                </a:solidFill>
                <a:latin typeface="Tw Cen MT"/>
              </a:rPr>
              <a:t>Power disconnect detection.</a:t>
            </a:r>
            <a:endParaRPr b="0" lang="en-IN" sz="24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Theft Detection System.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buNone/>
            </a:pPr>
            <a:endParaRPr b="0" lang="en-IN" sz="2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buNone/>
            </a:pPr>
            <a:endParaRPr b="0" lang="en-IN" sz="2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buNone/>
            </a:pPr>
            <a:endParaRPr b="0" lang="en-IN" sz="2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buNone/>
            </a:pPr>
            <a:endParaRPr b="0" lang="en-IN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title"/>
          </p:nvPr>
        </p:nvSpPr>
        <p:spPr>
          <a:xfrm>
            <a:off x="1143000" y="-276480"/>
            <a:ext cx="9905040" cy="1477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IN" sz="3600" spc="-1" strike="noStrike" cap="all">
                <a:solidFill>
                  <a:srgbClr val="ffffff"/>
                </a:solidFill>
                <a:latin typeface="Tw Cen MT"/>
              </a:rPr>
              <a:t>Circuit diagram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318" name="Content Placeholder 4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1632960" y="914400"/>
            <a:ext cx="9110160" cy="5830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1143000" y="-279720"/>
            <a:ext cx="9905040" cy="1477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IN" sz="3600" spc="-1" strike="noStrike" cap="all">
                <a:solidFill>
                  <a:srgbClr val="ffffff"/>
                </a:solidFill>
                <a:latin typeface="Tw Cen MT"/>
              </a:rPr>
              <a:t>Circuit diagram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320" name="Content Placeholder 4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1772280" y="858960"/>
            <a:ext cx="8769600" cy="5932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652</TotalTime>
  <Application>LibreOffice/7.3.7.2$Linux_X86_64 LibreOffice_project/30$Build-2</Application>
  <AppVersion>15.0000</AppVersion>
  <Words>835</Words>
  <Paragraphs>93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2023-05-29T16:38:37Z</dcterms:created>
  <dc:creator>jayanth reddy</dc:creator>
  <dc:description/>
  <dc:language>en-IN</dc:language>
  <cp:lastModifiedBy/>
  <dcterms:modified xsi:type="dcterms:W3CDTF">2023-06-20T23:31:29Z</dcterms:modified>
  <cp:revision>4</cp:revision>
  <dc:subject/>
  <dc:title>Smart Energy Grid Failure Management 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21</vt:i4>
  </property>
</Properties>
</file>